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23"/>
      <p:bold r:id="rId24"/>
    </p:embeddedFont>
    <p:embeddedFont>
      <p:font typeface="Spectral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xQ7mRHGlUGi15URp18pW2GMxe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Lucas PR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939f9e1cb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3939f9e1cb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>
                <a:solidFill>
                  <a:schemeClr val="dk1"/>
                </a:solidFill>
              </a:rPr>
              <a:t>Malwina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39f9e1cb2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g3939f9e1cb2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da-DK">
                <a:solidFill>
                  <a:schemeClr val="dk1"/>
                </a:solidFill>
              </a:rPr>
              <a:t>Malwina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AV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Ollie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Cilla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Cilla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c64d7ea51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3c64d7ea51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Katie/Elias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Mathias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Mathias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Lucas (og andre der vil tage imod spørgsmål)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Lucas PR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Cilla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Katie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Mathias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Lucas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939f9e1c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g3939f9e1c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marius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939f9e1cb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g3939f9e1cb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marius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939f9e1cb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3939f9e1cb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da-DK"/>
              <a:t>Malwina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-DK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hyperlink" Target="mailto:dahl@kabs.pf.dk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atie@kabs.pf.dk" TargetMode="External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56" name="Google Shape;56;p1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"/>
          <p:cNvSpPr/>
          <p:nvPr/>
        </p:nvSpPr>
        <p:spPr>
          <a:xfrm>
            <a:off x="860000" y="3214700"/>
            <a:ext cx="7342200" cy="146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87" y="101653"/>
            <a:ext cx="3138975" cy="3895823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2254013" y="3516650"/>
            <a:ext cx="44223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da-DK" sz="2100" b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Welcome to</a:t>
            </a:r>
            <a:r>
              <a:rPr lang="da-DK" sz="21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Ve</a:t>
            </a:r>
            <a:r>
              <a:rPr lang="da-DK" sz="2100" b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c</a:t>
            </a:r>
            <a:r>
              <a:rPr lang="da-DK" sz="21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tor </a:t>
            </a:r>
            <a:r>
              <a:rPr lang="da-DK" sz="2100" b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Infomeeting</a:t>
            </a:r>
            <a:r>
              <a:rPr lang="da-DK" sz="21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!</a:t>
            </a:r>
            <a:endParaRPr sz="2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da-DK" sz="2100" b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We start at </a:t>
            </a:r>
            <a:r>
              <a:rPr lang="da-DK" sz="21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12:15</a:t>
            </a:r>
            <a:endParaRPr sz="2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939f9e1cb2_0_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56" name="Google Shape;156;g3939f9e1cb2_0_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57" name="Google Shape;157;g3939f9e1cb2_0_32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3939f9e1cb2_0_32"/>
          <p:cNvSpPr/>
          <p:nvPr/>
        </p:nvSpPr>
        <p:spPr>
          <a:xfrm>
            <a:off x="821503" y="435766"/>
            <a:ext cx="7500900" cy="427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3939f9e1cb2_0_32"/>
          <p:cNvSpPr txBox="1"/>
          <p:nvPr/>
        </p:nvSpPr>
        <p:spPr>
          <a:xfrm>
            <a:off x="1088577" y="574275"/>
            <a:ext cx="4634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Goal of the introdays</a:t>
            </a:r>
            <a:endParaRPr sz="2200" b="1" i="1" u="sng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60" name="Google Shape;160;g3939f9e1cb2_0_32"/>
          <p:cNvSpPr txBox="1"/>
          <p:nvPr/>
        </p:nvSpPr>
        <p:spPr>
          <a:xfrm>
            <a:off x="1088575" y="1995024"/>
            <a:ext cx="59106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ectral"/>
              <a:buChar char="-"/>
            </a:pPr>
            <a:r>
              <a:rPr lang="da-DK" sz="2000">
                <a:latin typeface="Spectral"/>
                <a:ea typeface="Spectral"/>
                <a:cs typeface="Spectral"/>
                <a:sym typeface="Spectral"/>
              </a:rPr>
              <a:t>Build a social network for the new students</a:t>
            </a:r>
            <a:endParaRPr sz="2000"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ectral"/>
              <a:buChar char="-"/>
            </a:pPr>
            <a:r>
              <a:rPr lang="da-DK" sz="2000">
                <a:latin typeface="Spectral"/>
                <a:ea typeface="Spectral"/>
                <a:cs typeface="Spectral"/>
                <a:sym typeface="Spectral"/>
              </a:rPr>
              <a:t>Tell practical information about DTU</a:t>
            </a:r>
            <a:endParaRPr sz="2000"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ectral"/>
              <a:buChar char="-"/>
            </a:pPr>
            <a:r>
              <a:rPr lang="da-DK" sz="2000">
                <a:latin typeface="Spectral"/>
                <a:ea typeface="Spectral"/>
                <a:cs typeface="Spectral"/>
                <a:sym typeface="Spectral"/>
              </a:rPr>
              <a:t>Create a safe and including space for students </a:t>
            </a:r>
            <a:endParaRPr sz="2000"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Spectral"/>
              <a:buChar char="-"/>
            </a:pPr>
            <a:r>
              <a:rPr lang="da-DK" sz="2000">
                <a:latin typeface="Spectral"/>
                <a:ea typeface="Spectral"/>
                <a:cs typeface="Spectral"/>
                <a:sym typeface="Spectral"/>
              </a:rPr>
              <a:t>Make a fun introduction to student life at DTU</a:t>
            </a:r>
            <a:endParaRPr sz="20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61" name="Google Shape;161;g3939f9e1cb2_0_32" descr="Et billede, der indeholder tegneserie, clipart, silhuet, illustration/afbildning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66962"/>
          <a:stretch/>
        </p:blipFill>
        <p:spPr>
          <a:xfrm>
            <a:off x="6376863" y="965498"/>
            <a:ext cx="2455429" cy="557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939f9e1cb2_0_4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67" name="Google Shape;167;g3939f9e1cb2_0_4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68" name="Google Shape;168;g3939f9e1cb2_0_42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3939f9e1cb2_0_42"/>
          <p:cNvSpPr/>
          <p:nvPr/>
        </p:nvSpPr>
        <p:spPr>
          <a:xfrm>
            <a:off x="821503" y="435766"/>
            <a:ext cx="7500900" cy="427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3939f9e1cb2_0_42"/>
          <p:cNvSpPr txBox="1"/>
          <p:nvPr/>
        </p:nvSpPr>
        <p:spPr>
          <a:xfrm>
            <a:off x="1088577" y="574275"/>
            <a:ext cx="4634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A vectors role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1" u="sng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1" name="Google Shape;171;g3939f9e1cb2_0_42"/>
          <p:cNvSpPr/>
          <p:nvPr/>
        </p:nvSpPr>
        <p:spPr>
          <a:xfrm>
            <a:off x="994025" y="1333075"/>
            <a:ext cx="2350200" cy="4746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3939f9e1cb2_0_42"/>
          <p:cNvSpPr txBox="1"/>
          <p:nvPr/>
        </p:nvSpPr>
        <p:spPr>
          <a:xfrm>
            <a:off x="1088573" y="1163350"/>
            <a:ext cx="2718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1. Creative planning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3" name="Google Shape;173;g3939f9e1cb2_0_42"/>
          <p:cNvSpPr/>
          <p:nvPr/>
        </p:nvSpPr>
        <p:spPr>
          <a:xfrm>
            <a:off x="2234825" y="2072000"/>
            <a:ext cx="3246900" cy="6558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3939f9e1cb2_0_42"/>
          <p:cNvSpPr txBox="1"/>
          <p:nvPr/>
        </p:nvSpPr>
        <p:spPr>
          <a:xfrm>
            <a:off x="2396798" y="1905425"/>
            <a:ext cx="2718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2. Organization of time and materials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75" name="Google Shape;175;g3939f9e1cb2_0_42"/>
          <p:cNvSpPr/>
          <p:nvPr/>
        </p:nvSpPr>
        <p:spPr>
          <a:xfrm>
            <a:off x="3480384" y="3123550"/>
            <a:ext cx="2896500" cy="5850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g3939f9e1cb2_0_42"/>
          <p:cNvSpPr txBox="1"/>
          <p:nvPr/>
        </p:nvSpPr>
        <p:spPr>
          <a:xfrm>
            <a:off x="3658873" y="2992125"/>
            <a:ext cx="2718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3. Support cakemeetings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77" name="Google Shape;177;g3939f9e1cb2_0_42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36107" t="32360" r="32529" b="16151"/>
          <a:stretch/>
        </p:blipFill>
        <p:spPr>
          <a:xfrm flipH="1">
            <a:off x="6784331" y="2746282"/>
            <a:ext cx="2208298" cy="2718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83" name="Google Shape;183;p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84" name="Google Shape;184;p11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1"/>
          <p:cNvSpPr txBox="1"/>
          <p:nvPr/>
        </p:nvSpPr>
        <p:spPr>
          <a:xfrm>
            <a:off x="1088572" y="574267"/>
            <a:ext cx="2535516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OPtur 28-31 </a:t>
            </a: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March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87" name="Google Shape;187;p11"/>
          <p:cNvSpPr txBox="1"/>
          <p:nvPr/>
        </p:nvSpPr>
        <p:spPr>
          <a:xfrm>
            <a:off x="1088572" y="1791209"/>
            <a:ext cx="171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Education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Community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Fleece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1393" y="832359"/>
            <a:ext cx="1710027" cy="11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18501" y="801128"/>
            <a:ext cx="1710027" cy="99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 rotWithShape="1">
          <a:blip r:embed="rId6">
            <a:alphaModFix/>
          </a:blip>
          <a:srcRect b="22856"/>
          <a:stretch/>
        </p:blipFill>
        <p:spPr>
          <a:xfrm>
            <a:off x="3352758" y="1937781"/>
            <a:ext cx="2095106" cy="107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1"/>
          <p:cNvPicPr preferRelativeResize="0"/>
          <p:nvPr/>
        </p:nvPicPr>
        <p:blipFill rotWithShape="1">
          <a:blip r:embed="rId7">
            <a:alphaModFix/>
          </a:blip>
          <a:srcRect t="10627" b="26389"/>
          <a:stretch/>
        </p:blipFill>
        <p:spPr>
          <a:xfrm>
            <a:off x="1316546" y="3114875"/>
            <a:ext cx="3293752" cy="13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1"/>
          <p:cNvPicPr preferRelativeResize="0"/>
          <p:nvPr/>
        </p:nvPicPr>
        <p:blipFill rotWithShape="1">
          <a:blip r:embed="rId8">
            <a:alphaModFix/>
          </a:blip>
          <a:srcRect b="37374"/>
          <a:stretch/>
        </p:blipFill>
        <p:spPr>
          <a:xfrm>
            <a:off x="4713219" y="3105983"/>
            <a:ext cx="3315309" cy="138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53162" y="1902702"/>
            <a:ext cx="2475366" cy="1648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1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10">
            <a:alphaModFix/>
          </a:blip>
          <a:srcRect l="34667" t="31925" r="31174" b="19210"/>
          <a:stretch/>
        </p:blipFill>
        <p:spPr>
          <a:xfrm>
            <a:off x="-18497" y="3499709"/>
            <a:ext cx="1650461" cy="177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00" name="Google Shape;200;p1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01" name="Google Shape;201;p12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2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2"/>
          <p:cNvSpPr txBox="1"/>
          <p:nvPr/>
        </p:nvSpPr>
        <p:spPr>
          <a:xfrm>
            <a:off x="1088571" y="579564"/>
            <a:ext cx="5393615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19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SBU – </a:t>
            </a:r>
            <a:r>
              <a:rPr lang="da-DK" sz="19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Games and materials for the studystart</a:t>
            </a:r>
            <a:endParaRPr sz="8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04" name="Google Shape;204;p12"/>
          <p:cNvSpPr txBox="1"/>
          <p:nvPr/>
        </p:nvSpPr>
        <p:spPr>
          <a:xfrm>
            <a:off x="1068999" y="1066246"/>
            <a:ext cx="36384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Bathtub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;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Lots of different things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Board games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- Matador, Cards Against Humanity, Alias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Outdoor games 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- Crocket, Rundbold, frisbees,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footballs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Cleaning 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-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Mops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,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soap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,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towels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Drinks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Google Shape;20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5368" y="1066246"/>
            <a:ext cx="1258300" cy="12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5376" y="1066246"/>
            <a:ext cx="1258300" cy="12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95368" y="2534343"/>
            <a:ext cx="1258300" cy="12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84383" y="2534343"/>
            <a:ext cx="1239293" cy="125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8">
            <a:alphaModFix/>
          </a:blip>
          <a:srcRect l="36108" t="32362" r="32529" b="16149"/>
          <a:stretch/>
        </p:blipFill>
        <p:spPr>
          <a:xfrm flipH="1">
            <a:off x="7034754" y="2890782"/>
            <a:ext cx="2208300" cy="2718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16" name="Google Shape;216;p13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3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3"/>
          <p:cNvSpPr txBox="1"/>
          <p:nvPr/>
        </p:nvSpPr>
        <p:spPr>
          <a:xfrm>
            <a:off x="1088571" y="574267"/>
            <a:ext cx="3291931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Ups and downs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19" name="Google Shape;219;p13"/>
          <p:cNvSpPr txBox="1"/>
          <p:nvPr/>
        </p:nvSpPr>
        <p:spPr>
          <a:xfrm>
            <a:off x="1115472" y="1206434"/>
            <a:ext cx="2819700" cy="32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1" i="1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UPs</a:t>
            </a:r>
            <a:endParaRPr sz="1400" b="1" i="1" u="sng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1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Networking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i="1">
                <a:latin typeface="Spectral"/>
                <a:ea typeface="Spectral"/>
                <a:cs typeface="Spectral"/>
                <a:sym typeface="Spectral"/>
              </a:rPr>
              <a:t>Lots of</a:t>
            </a:r>
            <a:r>
              <a:rPr lang="da-DK" sz="1400" b="0" i="1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 hygge!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i="1">
                <a:latin typeface="Spectral"/>
                <a:ea typeface="Spectral"/>
                <a:cs typeface="Spectral"/>
                <a:sym typeface="Spectral"/>
              </a:rPr>
              <a:t>Personal 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i="1">
                <a:latin typeface="Spectral"/>
                <a:ea typeface="Spectral"/>
                <a:cs typeface="Spectral"/>
                <a:sym typeface="Spectral"/>
              </a:rPr>
              <a:t>Education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i="1">
                <a:latin typeface="Spectral"/>
                <a:ea typeface="Spectral"/>
                <a:cs typeface="Spectral"/>
                <a:sym typeface="Spectral"/>
              </a:rPr>
              <a:t>Lots of cool experiences with co-vectors, KABS and cake-teams</a:t>
            </a:r>
            <a:endParaRPr i="1"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•"/>
            </a:pPr>
            <a:r>
              <a:rPr lang="da-DK" i="1">
                <a:latin typeface="Spectral"/>
                <a:ea typeface="Spectral"/>
                <a:cs typeface="Spectral"/>
                <a:sym typeface="Spectral"/>
              </a:rPr>
              <a:t>4000 kr. at the end of the contract</a:t>
            </a:r>
            <a:endParaRPr i="1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20" name="Google Shape;220;p13" descr="Et billede, der indeholder tegneserie, clipart, silhuet, illustration/afbildning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66963"/>
          <a:stretch/>
        </p:blipFill>
        <p:spPr>
          <a:xfrm>
            <a:off x="6566638" y="1398588"/>
            <a:ext cx="226565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3"/>
          <p:cNvSpPr txBox="1"/>
          <p:nvPr/>
        </p:nvSpPr>
        <p:spPr>
          <a:xfrm>
            <a:off x="4152556" y="1314976"/>
            <a:ext cx="27801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DOWNs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i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Time consuming</a:t>
            </a:r>
            <a:b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</a:b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(</a:t>
            </a:r>
            <a:r>
              <a:rPr lang="da-DK" i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Some of</a:t>
            </a: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da-DK" i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easter holiday and summer holiday</a:t>
            </a: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1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i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Energy to be with other people</a:t>
            </a: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(3. Intro-da</a:t>
            </a:r>
            <a:r>
              <a:rPr lang="da-DK" i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ys</a:t>
            </a: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da-DK" i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with lots of activities</a:t>
            </a:r>
            <a:r>
              <a:rPr lang="da-DK" sz="1400" b="0" i="1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28" name="Google Shape;228;p14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4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4"/>
          <p:cNvSpPr txBox="1"/>
          <p:nvPr/>
        </p:nvSpPr>
        <p:spPr>
          <a:xfrm>
            <a:off x="1088576" y="574275"/>
            <a:ext cx="40086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Vector for another studyline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31" name="Google Shape;231;p14"/>
          <p:cNvSpPr txBox="1"/>
          <p:nvPr/>
        </p:nvSpPr>
        <p:spPr>
          <a:xfrm>
            <a:off x="1088577" y="1055950"/>
            <a:ext cx="51741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Vectors are guides not teachers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Even more 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networking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and 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social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Opportunity to experience another 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campus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It's a lot of fun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14" descr="Et billede, der indeholder tegneserie, clipart, silhuet, illustration/afbildning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66963"/>
          <a:stretch/>
        </p:blipFill>
        <p:spPr>
          <a:xfrm>
            <a:off x="6376863" y="965498"/>
            <a:ext cx="2455428" cy="557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4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5">
            <a:alphaModFix/>
          </a:blip>
          <a:srcRect l="36108" t="32362" r="32529" b="16149"/>
          <a:stretch/>
        </p:blipFill>
        <p:spPr>
          <a:xfrm>
            <a:off x="108308" y="2464453"/>
            <a:ext cx="2513927" cy="3095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c64d7ea515_0_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39" name="Google Shape;239;g3c64d7ea515_0_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40" name="Google Shape;240;g3c64d7ea515_0_5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3c64d7ea515_0_5"/>
          <p:cNvSpPr/>
          <p:nvPr/>
        </p:nvSpPr>
        <p:spPr>
          <a:xfrm>
            <a:off x="821540" y="340091"/>
            <a:ext cx="7500900" cy="427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3c64d7ea515_0_5"/>
          <p:cNvSpPr txBox="1"/>
          <p:nvPr/>
        </p:nvSpPr>
        <p:spPr>
          <a:xfrm>
            <a:off x="1088571" y="574267"/>
            <a:ext cx="3291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Trust-</a:t>
            </a: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KABS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43" name="Google Shape;243;g3c64d7ea515_0_5" descr="Et billede, der indeholder tegning, tegneserie, illustration/afbildning, kunst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51445" t="25781" r="-3088" b="-1879"/>
          <a:stretch/>
        </p:blipFill>
        <p:spPr>
          <a:xfrm>
            <a:off x="-213950" y="2834124"/>
            <a:ext cx="3541574" cy="391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g3c64d7ea515_0_5"/>
          <p:cNvSpPr txBox="1"/>
          <p:nvPr/>
        </p:nvSpPr>
        <p:spPr>
          <a:xfrm>
            <a:off x="1088571" y="1185345"/>
            <a:ext cx="36384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We are here 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for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you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!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pectral"/>
              <a:buChar char="-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Increased confidentiality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pectral"/>
              <a:buChar char="-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Nothing is too big or too small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We are available to discuss your considerations about becoming Vector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3c64d7ea515_0_5" title="Elia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6975" y="744575"/>
            <a:ext cx="1599923" cy="159992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3c64d7ea515_0_5"/>
          <p:cNvSpPr txBox="1"/>
          <p:nvPr/>
        </p:nvSpPr>
        <p:spPr>
          <a:xfrm>
            <a:off x="6317496" y="2571745"/>
            <a:ext cx="3638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Katie Bech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pectral"/>
              <a:buChar char="-"/>
            </a:pPr>
            <a:r>
              <a:rPr lang="da-DK" sz="1400" b="0" i="0" u="sng" strike="noStrike" cap="none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6"/>
              </a:rPr>
              <a:t>katie@kabs.pf.dk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pectral"/>
              <a:buChar char="-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42260962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3c64d7ea515_0_5"/>
          <p:cNvSpPr txBox="1"/>
          <p:nvPr/>
        </p:nvSpPr>
        <p:spPr>
          <a:xfrm>
            <a:off x="6317496" y="744570"/>
            <a:ext cx="363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Elias Dahl Lyng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pectral"/>
              <a:buChar char="-"/>
            </a:pPr>
            <a:r>
              <a:rPr lang="da-DK" sz="1400" b="0" i="0" u="sng" strike="noStrike" cap="none">
                <a:solidFill>
                  <a:schemeClr val="hlink"/>
                </a:solidFill>
                <a:latin typeface="Spectral"/>
                <a:ea typeface="Spectral"/>
                <a:cs typeface="Spectral"/>
                <a:sym typeface="Spectral"/>
                <a:hlinkClick r:id="rId7"/>
              </a:rPr>
              <a:t>dahl@kabs.pf.dk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Spectral"/>
              <a:buChar char="-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42522468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248" name="Google Shape;248;g3c64d7ea515_0_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6974" y="2571750"/>
            <a:ext cx="1599924" cy="1724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54" name="Google Shape;254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55" name="Google Shape;255;p15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5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5"/>
          <p:cNvSpPr txBox="1"/>
          <p:nvPr/>
        </p:nvSpPr>
        <p:spPr>
          <a:xfrm>
            <a:off x="1088571" y="533592"/>
            <a:ext cx="3291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Important dates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58" name="Google Shape;258;p15"/>
          <p:cNvSpPr txBox="1"/>
          <p:nvPr/>
        </p:nvSpPr>
        <p:spPr>
          <a:xfrm>
            <a:off x="1088575" y="1061925"/>
            <a:ext cx="4500000" cy="3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Application deadline 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– 13/2 kl. 23:59 (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This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friday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c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torinterviews – 16/2 - 18/2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1.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Vectormeeting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– 23/2 – 25/2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1.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Education day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– 15/3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2.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education day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– 19/4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Optur – 28/3-31/3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First aid course 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in jun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Introdays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– 26/8 – 28/8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p15" descr="Et billede, der indeholder tegneserie, clipart, silhuet, illustration/afbildning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66963"/>
          <a:stretch/>
        </p:blipFill>
        <p:spPr>
          <a:xfrm>
            <a:off x="6376863" y="965498"/>
            <a:ext cx="2455428" cy="5574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5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5">
            <a:alphaModFix/>
          </a:blip>
          <a:srcRect l="35201" r="34152" b="63793"/>
          <a:stretch/>
        </p:blipFill>
        <p:spPr>
          <a:xfrm flipH="1">
            <a:off x="6302087" y="-336433"/>
            <a:ext cx="2243488" cy="1987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29742" y="1484194"/>
            <a:ext cx="2101683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68" name="Google Shape;268;p16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6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6"/>
          <p:cNvSpPr txBox="1"/>
          <p:nvPr/>
        </p:nvSpPr>
        <p:spPr>
          <a:xfrm>
            <a:off x="1088571" y="574267"/>
            <a:ext cx="3291931" cy="4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How to apply</a:t>
            </a: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?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271" name="Google Shape;271;p16"/>
          <p:cNvSpPr txBox="1"/>
          <p:nvPr/>
        </p:nvSpPr>
        <p:spPr>
          <a:xfrm>
            <a:off x="1088571" y="1055945"/>
            <a:ext cx="36384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blivvektor.dtu.dk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Application deadline 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da-DK" sz="1400" b="0" i="0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13t</a:t>
            </a:r>
            <a:r>
              <a:rPr lang="da-DK" u="sng">
                <a:latin typeface="Spectral"/>
                <a:ea typeface="Spectral"/>
                <a:cs typeface="Spectral"/>
                <a:sym typeface="Spectral"/>
              </a:rPr>
              <a:t>h of febuary</a:t>
            </a: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16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36108" t="32362" r="32529" b="16149"/>
          <a:stretch/>
        </p:blipFill>
        <p:spPr>
          <a:xfrm flipH="1">
            <a:off x="6448951" y="2480789"/>
            <a:ext cx="2555798" cy="3146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1528" y="-278582"/>
            <a:ext cx="2836613" cy="3498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91554" y="2490718"/>
            <a:ext cx="3845899" cy="192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6" descr="Ingen tilgængelig beskrivelse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3743" y="785188"/>
            <a:ext cx="1370748" cy="1370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81" name="Google Shape;281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82" name="Google Shape;282;p17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7"/>
          <p:cNvSpPr/>
          <p:nvPr/>
        </p:nvSpPr>
        <p:spPr>
          <a:xfrm>
            <a:off x="860000" y="3214700"/>
            <a:ext cx="7342200" cy="146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87" y="101653"/>
            <a:ext cx="3138975" cy="389582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 txBox="1"/>
          <p:nvPr/>
        </p:nvSpPr>
        <p:spPr>
          <a:xfrm>
            <a:off x="2254000" y="3355075"/>
            <a:ext cx="44223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800" b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Questions</a:t>
            </a:r>
            <a:r>
              <a:rPr lang="da-DK" sz="28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???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7"/>
          <p:cNvSpPr txBox="1"/>
          <p:nvPr/>
        </p:nvSpPr>
        <p:spPr>
          <a:xfrm>
            <a:off x="2254000" y="3913425"/>
            <a:ext cx="44223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da-DK" sz="2000">
                <a:solidFill>
                  <a:schemeClr val="dk1"/>
                </a:solidFill>
                <a:highlight>
                  <a:srgbClr val="F0F0F0"/>
                </a:highlight>
                <a:latin typeface="Spectral"/>
                <a:ea typeface="Spectral"/>
                <a:cs typeface="Spectral"/>
                <a:sym typeface="Spectral"/>
              </a:rPr>
              <a:t>Write questions to </a:t>
            </a:r>
            <a:r>
              <a:rPr lang="da-DK" sz="2000" b="0" i="0" u="none" strike="noStrike" cap="none">
                <a:solidFill>
                  <a:schemeClr val="dk1"/>
                </a:solidFill>
                <a:highlight>
                  <a:srgbClr val="F0F0F0"/>
                </a:highlight>
                <a:latin typeface="Spectral"/>
                <a:ea typeface="Spectral"/>
                <a:cs typeface="Spectral"/>
                <a:sym typeface="Spectral"/>
              </a:rPr>
              <a:t>prkabs@pf.dk</a:t>
            </a:r>
            <a:endParaRPr sz="20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65" name="Google Shape;6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66" name="Google Shape;66;p2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/>
          <p:nvPr/>
        </p:nvSpPr>
        <p:spPr>
          <a:xfrm>
            <a:off x="1264800" y="744575"/>
            <a:ext cx="6614400" cy="38673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"/>
          <p:cNvSpPr txBox="1"/>
          <p:nvPr/>
        </p:nvSpPr>
        <p:spPr>
          <a:xfrm>
            <a:off x="1725300" y="885450"/>
            <a:ext cx="5862300" cy="3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latin typeface="Spectral"/>
                <a:ea typeface="Spectral"/>
                <a:cs typeface="Spectral"/>
                <a:sym typeface="Spectral"/>
              </a:rPr>
              <a:t>Agenda</a:t>
            </a:r>
            <a:endParaRPr sz="1100" b="1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Who are we</a:t>
            </a: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?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What is a </a:t>
            </a: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</a:t>
            </a: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c</a:t>
            </a: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tor?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What does a vector do</a:t>
            </a: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?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EDUcation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Intro-</a:t>
            </a: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days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Optur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Pros and</a:t>
            </a: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cons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Vector for another studyline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Important dates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Spectral"/>
              <a:buChar char="-"/>
            </a:pPr>
            <a:r>
              <a:rPr lang="da-DK" sz="1800">
                <a:latin typeface="Spectral"/>
                <a:ea typeface="Spectral"/>
                <a:cs typeface="Spectral"/>
                <a:sym typeface="Spectral"/>
              </a:rPr>
              <a:t>How to apply</a:t>
            </a:r>
            <a:r>
              <a:rPr lang="da-DK" sz="18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?</a:t>
            </a:r>
            <a:endParaRPr sz="18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chemeClr val="dk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9" name="Google Shape;69;p2" descr="Et billede, der indeholder tegning, tegneserie, illustration/afbildning, kunst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47417"/>
          <a:stretch/>
        </p:blipFill>
        <p:spPr>
          <a:xfrm>
            <a:off x="5784532" y="1364419"/>
            <a:ext cx="360613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293" name="Google Shape;293;p18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8"/>
          <p:cNvSpPr/>
          <p:nvPr/>
        </p:nvSpPr>
        <p:spPr>
          <a:xfrm>
            <a:off x="860000" y="3214700"/>
            <a:ext cx="7342200" cy="1468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5" name="Google Shape;29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87" y="101653"/>
            <a:ext cx="3138975" cy="389582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8"/>
          <p:cNvSpPr txBox="1"/>
          <p:nvPr/>
        </p:nvSpPr>
        <p:spPr>
          <a:xfrm>
            <a:off x="2254013" y="3516650"/>
            <a:ext cx="44223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da-DK" sz="2100" b="1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We are excited to see you at the vector-interviews</a:t>
            </a:r>
            <a:r>
              <a:rPr lang="da-DK" sz="21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☺</a:t>
            </a:r>
            <a:endParaRPr sz="2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75" name="Google Shape;75;p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76" name="Google Shape;76;p3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3"/>
          <p:cNvSpPr/>
          <p:nvPr/>
        </p:nvSpPr>
        <p:spPr>
          <a:xfrm>
            <a:off x="1264800" y="2571750"/>
            <a:ext cx="6614400" cy="2111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1611600" y="2705950"/>
            <a:ext cx="5920800" cy="17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a-DK" sz="18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Who are we</a:t>
            </a:r>
            <a:r>
              <a:rPr lang="da-DK" sz="18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?</a:t>
            </a:r>
            <a:endParaRPr sz="1800" b="1" i="1" u="sng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➔"/>
            </a:pPr>
            <a:r>
              <a:rPr lang="da-DK" sz="16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KABS26</a:t>
            </a:r>
            <a:endParaRPr sz="1600" b="0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13716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◆"/>
            </a:pPr>
            <a:r>
              <a:rPr lang="da-DK" sz="1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Coordinator of</a:t>
            </a:r>
            <a:r>
              <a:rPr lang="da-DK" sz="16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 bachelor </a:t>
            </a:r>
            <a:r>
              <a:rPr lang="da-DK" sz="1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studystart</a:t>
            </a:r>
            <a:endParaRPr sz="1600" b="0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13716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◆"/>
            </a:pPr>
            <a:r>
              <a:rPr lang="da-DK" sz="16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30 KABS</a:t>
            </a:r>
            <a:endParaRPr sz="1600" b="0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4725" y="871371"/>
            <a:ext cx="2217575" cy="275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5">
            <a:alphaModFix/>
          </a:blip>
          <a:srcRect l="20889" t="36806" r="20678" b="6373"/>
          <a:stretch/>
        </p:blipFill>
        <p:spPr>
          <a:xfrm>
            <a:off x="766275" y="458525"/>
            <a:ext cx="3433375" cy="18795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87" name="Google Shape;87;p4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"/>
          <p:cNvSpPr/>
          <p:nvPr/>
        </p:nvSpPr>
        <p:spPr>
          <a:xfrm>
            <a:off x="1235350" y="381375"/>
            <a:ext cx="6465300" cy="719735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4"/>
          <p:cNvSpPr txBox="1"/>
          <p:nvPr/>
        </p:nvSpPr>
        <p:spPr>
          <a:xfrm>
            <a:off x="2779106" y="553285"/>
            <a:ext cx="3585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da-DK" sz="1800" b="1" i="1" u="sng">
                <a:latin typeface="Spectral"/>
                <a:ea typeface="Spectral"/>
                <a:cs typeface="Spectral"/>
                <a:sym typeface="Spectral"/>
              </a:rPr>
              <a:t>What is a </a:t>
            </a:r>
            <a:r>
              <a:rPr lang="da-DK" sz="1800" b="1" i="1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</a:t>
            </a:r>
            <a:r>
              <a:rPr lang="da-DK" sz="1800" b="1" i="1" u="sng">
                <a:latin typeface="Spectral"/>
                <a:ea typeface="Spectral"/>
                <a:cs typeface="Spectral"/>
                <a:sym typeface="Spectral"/>
              </a:rPr>
              <a:t>c</a:t>
            </a:r>
            <a:r>
              <a:rPr lang="da-DK" sz="1800" b="1" i="1" u="sng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tor?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1235350" y="1226581"/>
            <a:ext cx="3173877" cy="3535544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"/>
          <p:cNvSpPr txBox="1"/>
          <p:nvPr/>
        </p:nvSpPr>
        <p:spPr>
          <a:xfrm>
            <a:off x="1531979" y="1469742"/>
            <a:ext cx="2604300" cy="31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i="1" u="sng">
                <a:latin typeface="Spectral"/>
                <a:ea typeface="Spectral"/>
                <a:cs typeface="Spectral"/>
                <a:sym typeface="Spectral"/>
              </a:rPr>
              <a:t>Overall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The vector welcomes the new students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ectral"/>
              <a:buChar char="⮚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The first person they meet</a:t>
            </a: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i="1" u="sng">
                <a:latin typeface="Spectral"/>
                <a:ea typeface="Spectral"/>
                <a:cs typeface="Spectral"/>
                <a:sym typeface="Spectral"/>
              </a:rPr>
              <a:t>Cross-teams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Intro-days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Mixed with other studylines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da-DK" i="1" u="sng">
                <a:latin typeface="Spectral"/>
                <a:ea typeface="Spectral"/>
                <a:cs typeface="Spectral"/>
                <a:sym typeface="Spectral"/>
              </a:rPr>
              <a:t>Study-line-teams</a:t>
            </a:r>
            <a:endParaRPr sz="1400" b="0" i="1" u="sng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Plan and execute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introdays and</a:t>
            </a:r>
            <a:r>
              <a:rPr lang="da-DK" sz="14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da-DK">
                <a:latin typeface="Spectral"/>
                <a:ea typeface="Spectral"/>
                <a:cs typeface="Spectral"/>
                <a:sym typeface="Spectral"/>
              </a:rPr>
              <a:t>cabintrips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Char char="⮚"/>
            </a:pPr>
            <a:r>
              <a:rPr lang="da-DK">
                <a:latin typeface="Spectral"/>
                <a:ea typeface="Spectral"/>
                <a:cs typeface="Spectral"/>
                <a:sym typeface="Spectral"/>
              </a:rPr>
              <a:t>Do cakemeetings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0631" y="837722"/>
            <a:ext cx="2738574" cy="194369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  <p:pic>
        <p:nvPicPr>
          <p:cNvPr id="93" name="Google Shape;93;p4"/>
          <p:cNvPicPr preferRelativeResize="0"/>
          <p:nvPr/>
        </p:nvPicPr>
        <p:blipFill rotWithShape="1">
          <a:blip r:embed="rId5">
            <a:alphaModFix/>
          </a:blip>
          <a:srcRect t="1306" b="19271"/>
          <a:stretch/>
        </p:blipFill>
        <p:spPr>
          <a:xfrm>
            <a:off x="4900613" y="2797175"/>
            <a:ext cx="3888592" cy="2019438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352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00" name="Google Shape;100;p5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5"/>
          <p:cNvSpPr/>
          <p:nvPr/>
        </p:nvSpPr>
        <p:spPr>
          <a:xfrm>
            <a:off x="566550" y="261749"/>
            <a:ext cx="8010900" cy="4620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"/>
          <p:cNvSpPr txBox="1"/>
          <p:nvPr/>
        </p:nvSpPr>
        <p:spPr>
          <a:xfrm>
            <a:off x="1088578" y="574275"/>
            <a:ext cx="2330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Year Wheel</a:t>
            </a:r>
            <a:endParaRPr sz="1100" b="1" i="0" u="none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03" name="Google Shape;103;p5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33665" r="35201" b="61652"/>
          <a:stretch/>
        </p:blipFill>
        <p:spPr>
          <a:xfrm>
            <a:off x="445231" y="3171074"/>
            <a:ext cx="2135196" cy="1972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425" y="0"/>
            <a:ext cx="6601162" cy="4929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" name="Google Shape;105;p5"/>
          <p:cNvCxnSpPr/>
          <p:nvPr/>
        </p:nvCxnSpPr>
        <p:spPr>
          <a:xfrm flipH="1">
            <a:off x="4091375" y="2016500"/>
            <a:ext cx="243600" cy="1560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06" name="Google Shape;106;p5"/>
          <p:cNvCxnSpPr/>
          <p:nvPr/>
        </p:nvCxnSpPr>
        <p:spPr>
          <a:xfrm>
            <a:off x="3419250" y="526050"/>
            <a:ext cx="828000" cy="14319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12" name="Google Shape;112;p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13" name="Google Shape;113;p6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6"/>
          <p:cNvSpPr/>
          <p:nvPr/>
        </p:nvSpPr>
        <p:spPr>
          <a:xfrm>
            <a:off x="821503" y="435766"/>
            <a:ext cx="7500993" cy="4271967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6"/>
          <p:cNvSpPr txBox="1"/>
          <p:nvPr/>
        </p:nvSpPr>
        <p:spPr>
          <a:xfrm>
            <a:off x="1088577" y="574275"/>
            <a:ext cx="4634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What does a vector do</a:t>
            </a:r>
            <a:r>
              <a:rPr lang="da-DK" sz="2200" b="1" i="1" u="sng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1" u="sng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1088572" y="1163347"/>
            <a:ext cx="5910600" cy="3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da-DK" sz="1600" b="1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Ve</a:t>
            </a:r>
            <a:r>
              <a:rPr lang="da-DK" sz="1600" b="1">
                <a:latin typeface="Spectral"/>
                <a:ea typeface="Spectral"/>
                <a:cs typeface="Spectral"/>
                <a:sym typeface="Spectral"/>
              </a:rPr>
              <a:t>c</a:t>
            </a:r>
            <a:r>
              <a:rPr lang="da-DK" sz="1600" b="1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tor </a:t>
            </a:r>
            <a:r>
              <a:rPr lang="da-DK" sz="1600" b="1">
                <a:latin typeface="Spectral"/>
                <a:ea typeface="Spectral"/>
                <a:cs typeface="Spectral"/>
                <a:sym typeface="Spectral"/>
              </a:rPr>
              <a:t>education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- 2 </a:t>
            </a: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Education 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</a:t>
            </a: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First aid course</a:t>
            </a: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</a:t>
            </a: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Further education during </a:t>
            </a: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OPtur</a:t>
            </a: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1714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da-DK" sz="1600" b="1">
                <a:latin typeface="Spectral"/>
                <a:ea typeface="Spectral"/>
                <a:cs typeface="Spectral"/>
                <a:sym typeface="Spectral"/>
              </a:rPr>
              <a:t>Vector meetings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</a:t>
            </a: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 Once a week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</a:t>
            </a: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Alternately studyline and crossteam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</a:t>
            </a: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Plan intro-days</a:t>
            </a: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1714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da-DK" sz="1600" b="1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OPtur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600" b="0" i="0" u="none" strike="noStrike" cap="none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	- </a:t>
            </a:r>
            <a:r>
              <a:rPr lang="da-DK" sz="1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Education</a:t>
            </a:r>
            <a:endParaRPr sz="1600" b="1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Fleece</a:t>
            </a: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da-DK" sz="1600" b="0" i="0" u="none" strike="noStrike" cap="none">
                <a:solidFill>
                  <a:srgbClr val="000000"/>
                </a:solidFill>
                <a:latin typeface="Spectral"/>
                <a:ea typeface="Spectral"/>
                <a:cs typeface="Spectral"/>
                <a:sym typeface="Spectral"/>
              </a:rPr>
              <a:t>	- Hygge</a:t>
            </a:r>
            <a:endParaRPr sz="16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17" name="Google Shape;117;p6" descr="Et billede, der indeholder tegning, tegneserie, illustration/afbildning, kunst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48358"/>
          <a:stretch/>
        </p:blipFill>
        <p:spPr>
          <a:xfrm>
            <a:off x="5890077" y="1326119"/>
            <a:ext cx="354157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939f9e1cb2_0_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23" name="Google Shape;123;g3939f9e1cb2_0_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24" name="Google Shape;124;g3939f9e1cb2_0_0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939f9e1cb2_0_0"/>
          <p:cNvSpPr/>
          <p:nvPr/>
        </p:nvSpPr>
        <p:spPr>
          <a:xfrm>
            <a:off x="821503" y="435766"/>
            <a:ext cx="7500900" cy="427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g3939f9e1cb2_0_0"/>
          <p:cNvSpPr txBox="1"/>
          <p:nvPr/>
        </p:nvSpPr>
        <p:spPr>
          <a:xfrm>
            <a:off x="1088577" y="574275"/>
            <a:ext cx="4634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Education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1" u="sng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27" name="Google Shape;127;g3939f9e1cb2_0_0"/>
          <p:cNvSpPr txBox="1"/>
          <p:nvPr/>
        </p:nvSpPr>
        <p:spPr>
          <a:xfrm>
            <a:off x="1088572" y="1163347"/>
            <a:ext cx="59106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da-DK" sz="1600" b="1">
                <a:latin typeface="Spectral"/>
                <a:ea typeface="Spectral"/>
                <a:cs typeface="Spectral"/>
                <a:sym typeface="Spectral"/>
              </a:rPr>
              <a:t>Edu is responsible</a:t>
            </a:r>
            <a:endParaRPr sz="1600" b="1"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da-DK" sz="1600" b="1">
                <a:latin typeface="Spectral"/>
                <a:ea typeface="Spectral"/>
                <a:cs typeface="Spectral"/>
                <a:sym typeface="Spectral"/>
              </a:rPr>
              <a:t> </a:t>
            </a: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Making the studystart feel safe for both Vectors and russes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pectral"/>
              <a:buChar char="-"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Relevant experience to put on your resume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28" name="Google Shape;128;g3939f9e1cb2_0_0" descr="Et billede, der indeholder clipart, Animation, illustration/afbildning, Animeret tegnefilm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36107" t="32360" r="32529" b="16151"/>
          <a:stretch/>
        </p:blipFill>
        <p:spPr>
          <a:xfrm flipH="1">
            <a:off x="6784331" y="2746282"/>
            <a:ext cx="2208298" cy="2718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939f9e1cb2_0_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34" name="Google Shape;134;g3939f9e1cb2_0_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35" name="Google Shape;135;g3939f9e1cb2_0_10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g3939f9e1cb2_0_10"/>
          <p:cNvSpPr/>
          <p:nvPr/>
        </p:nvSpPr>
        <p:spPr>
          <a:xfrm>
            <a:off x="821503" y="435766"/>
            <a:ext cx="7500900" cy="427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3939f9e1cb2_0_10"/>
          <p:cNvSpPr txBox="1"/>
          <p:nvPr/>
        </p:nvSpPr>
        <p:spPr>
          <a:xfrm>
            <a:off x="1088577" y="574275"/>
            <a:ext cx="4634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Vector-diploma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1" u="sng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38" name="Google Shape;138;g3939f9e1cb2_0_10"/>
          <p:cNvSpPr txBox="1"/>
          <p:nvPr/>
        </p:nvSpPr>
        <p:spPr>
          <a:xfrm>
            <a:off x="1088572" y="1163347"/>
            <a:ext cx="5910600" cy="30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 b="1">
                <a:latin typeface="Spectral"/>
                <a:ea typeface="Spectral"/>
                <a:cs typeface="Spectral"/>
                <a:sym typeface="Spectral"/>
              </a:rPr>
              <a:t>Through vector work and the education prepared for you, you will gain insight into:</a:t>
            </a:r>
            <a:endParaRPr sz="1600" b="1">
              <a:latin typeface="Spectral"/>
              <a:ea typeface="Spectral"/>
              <a:cs typeface="Spectral"/>
              <a:sym typeface="Spectr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Conflict management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pectral"/>
              <a:buChar char="•"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Teamwork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pectral"/>
              <a:buChar char="•"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Inclusion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pectral"/>
              <a:buChar char="•"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Stress management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Spectral"/>
              <a:buChar char="•"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Event Planning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600">
                <a:latin typeface="Spectral"/>
                <a:ea typeface="Spectral"/>
                <a:cs typeface="Spectral"/>
                <a:sym typeface="Spectral"/>
              </a:rPr>
              <a:t>Education-days</a:t>
            </a:r>
            <a:endParaRPr sz="1600">
              <a:latin typeface="Spectral"/>
              <a:ea typeface="Spectral"/>
              <a:cs typeface="Spectral"/>
              <a:sym typeface="Spectr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•"/>
            </a:pPr>
            <a:r>
              <a:rPr lang="da-DK" sz="1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15th of march</a:t>
            </a:r>
            <a:endParaRPr sz="16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Spectral"/>
              <a:buChar char="•"/>
            </a:pPr>
            <a:r>
              <a:rPr lang="da-DK" sz="16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19th of april</a:t>
            </a:r>
            <a:endParaRPr sz="16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39" name="Google Shape;139;g3939f9e1cb2_0_10" descr="Et billede, der indeholder tegneserie, clipart, silhuet, illustration/afbildning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66962"/>
          <a:stretch/>
        </p:blipFill>
        <p:spPr>
          <a:xfrm>
            <a:off x="6376863" y="965498"/>
            <a:ext cx="2455429" cy="557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939f9e1cb2_0_2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endParaRPr/>
          </a:p>
        </p:txBody>
      </p:sp>
      <p:sp>
        <p:nvSpPr>
          <p:cNvPr id="145" name="Google Shape;145;g3939f9e1cb2_0_2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146" name="Google Shape;146;g3939f9e1cb2_0_22" title="Mønster 3.png"/>
          <p:cNvPicPr preferRelativeResize="0"/>
          <p:nvPr/>
        </p:nvPicPr>
        <p:blipFill rotWithShape="1">
          <a:blip r:embed="rId3">
            <a:alphaModFix/>
          </a:blip>
          <a:srcRect t="10857" b="11363"/>
          <a:stretch/>
        </p:blipFill>
        <p:spPr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3939f9e1cb2_0_22"/>
          <p:cNvSpPr/>
          <p:nvPr/>
        </p:nvSpPr>
        <p:spPr>
          <a:xfrm>
            <a:off x="821503" y="435766"/>
            <a:ext cx="7500900" cy="427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3939f9e1cb2_0_22"/>
          <p:cNvSpPr txBox="1"/>
          <p:nvPr/>
        </p:nvSpPr>
        <p:spPr>
          <a:xfrm>
            <a:off x="1088577" y="574275"/>
            <a:ext cx="46347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da-DK" sz="2200" b="1" i="1" u="sng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INTRO DAYS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1" u="sng" strike="noStrike" cap="none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</p:txBody>
      </p:sp>
      <p:sp>
        <p:nvSpPr>
          <p:cNvPr id="149" name="Google Shape;149;g3939f9e1cb2_0_22"/>
          <p:cNvSpPr txBox="1"/>
          <p:nvPr/>
        </p:nvSpPr>
        <p:spPr>
          <a:xfrm>
            <a:off x="3704198" y="2279250"/>
            <a:ext cx="1735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3000">
                <a:solidFill>
                  <a:schemeClr val="dk1"/>
                </a:solidFill>
                <a:latin typeface="Spectral"/>
                <a:ea typeface="Spectral"/>
                <a:cs typeface="Spectral"/>
                <a:sym typeface="Spectral"/>
              </a:rPr>
              <a:t>26-28 of august</a:t>
            </a:r>
            <a:endParaRPr sz="3000">
              <a:solidFill>
                <a:schemeClr val="dk1"/>
              </a:solidFill>
              <a:latin typeface="Spectral"/>
              <a:ea typeface="Spectral"/>
              <a:cs typeface="Spectral"/>
              <a:sym typeface="Spectr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pectral"/>
              <a:ea typeface="Spectral"/>
              <a:cs typeface="Spectral"/>
              <a:sym typeface="Spectral"/>
            </a:endParaRPr>
          </a:p>
        </p:txBody>
      </p:sp>
      <p:pic>
        <p:nvPicPr>
          <p:cNvPr id="150" name="Google Shape;150;g3939f9e1cb2_0_22" descr="Et billede, der indeholder tegning, tegneserie, illustration/afbildning, kunst&#10;&#10;AI-genereret indhold kan være ukorrekt."/>
          <p:cNvPicPr preferRelativeResize="0"/>
          <p:nvPr/>
        </p:nvPicPr>
        <p:blipFill rotWithShape="1">
          <a:blip r:embed="rId4">
            <a:alphaModFix/>
          </a:blip>
          <a:srcRect l="48357"/>
          <a:stretch/>
        </p:blipFill>
        <p:spPr>
          <a:xfrm>
            <a:off x="5890077" y="1326119"/>
            <a:ext cx="354156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Microsoft Office PowerPoint</Application>
  <PresentationFormat>Skærmshow (16:9)</PresentationFormat>
  <Paragraphs>154</Paragraphs>
  <Slides>20</Slides>
  <Notes>20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20</vt:i4>
      </vt:variant>
    </vt:vector>
  </HeadingPairs>
  <TitlesOfParts>
    <vt:vector size="25" baseType="lpstr">
      <vt:lpstr>Noto Sans Symbols</vt:lpstr>
      <vt:lpstr>Amatic SC</vt:lpstr>
      <vt:lpstr>Arial</vt:lpstr>
      <vt:lpstr>Spectral</vt:lpstr>
      <vt:lpstr>Simple Light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Tina Rigborg Friisdahl</dc:creator>
  <cp:lastModifiedBy>Tina Rigborg Friisdahl</cp:lastModifiedBy>
  <cp:revision>1</cp:revision>
  <dcterms:modified xsi:type="dcterms:W3CDTF">2026-02-11T07:40:13Z</dcterms:modified>
</cp:coreProperties>
</file>